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57" r:id="rId2"/>
    <p:sldId id="323" r:id="rId3"/>
    <p:sldId id="322" r:id="rId4"/>
    <p:sldId id="324" r:id="rId5"/>
    <p:sldId id="300" r:id="rId6"/>
    <p:sldId id="311" r:id="rId7"/>
    <p:sldId id="312" r:id="rId8"/>
    <p:sldId id="329" r:id="rId9"/>
    <p:sldId id="317" r:id="rId10"/>
    <p:sldId id="315" r:id="rId11"/>
    <p:sldId id="313" r:id="rId12"/>
    <p:sldId id="325" r:id="rId13"/>
    <p:sldId id="326" r:id="rId14"/>
    <p:sldId id="327" r:id="rId15"/>
    <p:sldId id="328" r:id="rId16"/>
    <p:sldId id="318" r:id="rId17"/>
    <p:sldId id="319" r:id="rId18"/>
    <p:sldId id="320" r:id="rId19"/>
    <p:sldId id="321" r:id="rId20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22"/>
    </p:embeddedFon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00FF"/>
    <a:srgbClr val="CC9900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77" autoAdjust="0"/>
  </p:normalViewPr>
  <p:slideViewPr>
    <p:cSldViewPr>
      <p:cViewPr varScale="1">
        <p:scale>
          <a:sx n="55" d="100"/>
          <a:sy n="55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AA0D4-2CAE-49A1-8686-761D28072E5F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72CE-F339-4D08-A181-19EFD0435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3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7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43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3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5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5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8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8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70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7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7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/>
            </a:gs>
            <a:gs pos="67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8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9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n\AppData\Local\Microsoft\Windows\Temporary Internet Files\Content.IE5\X7EW8Q4I\MP900385256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4102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2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7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XJOPTHOC\MP900387641[1]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700" r="3496" b="2730"/>
          <a:stretch/>
        </p:blipFill>
        <p:spPr bwMode="auto">
          <a:xfrm rot="16200000">
            <a:off x="3837367" y="-3858836"/>
            <a:ext cx="1460684" cy="9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8/16/2014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3074" name="Picture 2" descr="C:\Users\Steven\AppData\Local\Microsoft\Windows\Temporary Internet Files\Content.IE5\4O81FVFT\MC900065565[1]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5" y="1447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9872"/>
          <a:stretch/>
        </p:blipFill>
        <p:spPr bwMode="auto">
          <a:xfrm>
            <a:off x="-22140" y="-12885"/>
            <a:ext cx="2057400" cy="1555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0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>
            <a:solidFill>
              <a:schemeClr val="bg1"/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lds.org/scriptures/dc-testament/dc/27?lang=e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 New Testament 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IS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PATTERN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/>
          <a:p>
            <a:r>
              <a:rPr lang="en-US" dirty="0" smtClean="0"/>
              <a:t>For the Worship of </a:t>
            </a:r>
            <a:r>
              <a:rPr lang="en-US" dirty="0"/>
              <a:t>t</a:t>
            </a:r>
            <a:r>
              <a:rPr lang="en-US" dirty="0" smtClean="0"/>
              <a:t>he Church (2)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85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Part 7b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4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Paul </a:t>
            </a:r>
            <a:r>
              <a:rPr lang="en-US" dirty="0">
                <a:ln>
                  <a:noFill/>
                </a:ln>
                <a:solidFill>
                  <a:srgbClr val="C00000"/>
                </a:solidFill>
              </a:rPr>
              <a:t>Versus</a:t>
            </a:r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 Mormon’s </a:t>
            </a:r>
            <a:r>
              <a:rPr lang="en-US" dirty="0" err="1">
                <a:ln>
                  <a:noFill/>
                </a:ln>
                <a:solidFill>
                  <a:schemeClr val="tx1"/>
                </a:solidFill>
              </a:rPr>
              <a:t>Moroni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Mormons</a:t>
            </a:r>
            <a:r>
              <a:rPr lang="en-US" dirty="0" smtClean="0"/>
              <a:t>: “…it </a:t>
            </a:r>
            <a:r>
              <a:rPr lang="en-US" dirty="0" err="1"/>
              <a:t>mattereth</a:t>
            </a:r>
            <a:r>
              <a:rPr lang="en-US" dirty="0"/>
              <a:t> not what ye shall eat or what ye shall drink when ye partake of the </a:t>
            </a:r>
            <a:r>
              <a:rPr lang="en-US" dirty="0" smtClean="0"/>
              <a:t>sacrament…” (DC 27:2)</a:t>
            </a:r>
          </a:p>
          <a:p>
            <a:pPr marL="0" indent="0">
              <a:buNone/>
            </a:pPr>
            <a:r>
              <a:rPr lang="en-US" b="1" dirty="0"/>
              <a:t>Paul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3000" dirty="0" smtClean="0"/>
              <a:t>“</a:t>
            </a:r>
            <a:r>
              <a:rPr lang="en-US" sz="3000" dirty="0"/>
              <a:t>And whatever you do </a:t>
            </a:r>
            <a:r>
              <a:rPr lang="en-US" sz="3000" b="1" dirty="0">
                <a:solidFill>
                  <a:srgbClr val="C00000"/>
                </a:solidFill>
              </a:rPr>
              <a:t>in</a:t>
            </a:r>
            <a:r>
              <a:rPr lang="en-US" sz="3000" dirty="0"/>
              <a:t> </a:t>
            </a:r>
            <a:r>
              <a:rPr lang="en-US" sz="3000" u="sng" dirty="0"/>
              <a:t>word</a:t>
            </a:r>
            <a:r>
              <a:rPr lang="en-US" sz="3000" dirty="0"/>
              <a:t> or </a:t>
            </a:r>
            <a:r>
              <a:rPr lang="en-US" sz="3000" u="sng" dirty="0"/>
              <a:t>deed</a:t>
            </a:r>
            <a:r>
              <a:rPr lang="en-US" sz="3000" dirty="0"/>
              <a:t>, do all in the name of the Lord Jesus, giving thanks to God the Father through </a:t>
            </a:r>
            <a:r>
              <a:rPr lang="en-US" sz="3000" dirty="0" smtClean="0"/>
              <a:t>Him” (Col. 3:17)</a:t>
            </a:r>
          </a:p>
        </p:txBody>
      </p:sp>
    </p:spTree>
    <p:extLst>
      <p:ext uri="{BB962C8B-B14F-4D97-AF65-F5344CB8AC3E}">
        <p14:creationId xmlns:p14="http://schemas.microsoft.com/office/powerpoint/2010/main" val="2842127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Paul </a:t>
            </a:r>
            <a:r>
              <a:rPr lang="en-US" dirty="0">
                <a:ln>
                  <a:noFill/>
                </a:ln>
                <a:solidFill>
                  <a:srgbClr val="C00000"/>
                </a:solidFill>
              </a:rPr>
              <a:t>Versus</a:t>
            </a:r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 Mormon’s </a:t>
            </a:r>
            <a:r>
              <a:rPr lang="en-US" dirty="0" err="1">
                <a:ln>
                  <a:noFill/>
                </a:ln>
                <a:solidFill>
                  <a:schemeClr val="tx1"/>
                </a:solidFill>
              </a:rPr>
              <a:t>Moroni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Mormons</a:t>
            </a:r>
            <a:r>
              <a:rPr lang="en-US" dirty="0" smtClean="0"/>
              <a:t>: “…it </a:t>
            </a:r>
            <a:r>
              <a:rPr lang="en-US" dirty="0" err="1"/>
              <a:t>mattereth</a:t>
            </a:r>
            <a:r>
              <a:rPr lang="en-US" dirty="0"/>
              <a:t> not what ye shall eat or what ye shall drink when ye partake of the </a:t>
            </a:r>
            <a:r>
              <a:rPr lang="en-US" dirty="0" smtClean="0"/>
              <a:t>sacrament…” (DC 27:2)</a:t>
            </a:r>
          </a:p>
          <a:p>
            <a:pPr marL="0" indent="0">
              <a:buNone/>
            </a:pPr>
            <a:r>
              <a:rPr lang="en-US" b="1" dirty="0"/>
              <a:t>Paul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3000" dirty="0" smtClean="0"/>
              <a:t>“</a:t>
            </a:r>
            <a:r>
              <a:rPr lang="en-US" sz="3000" dirty="0"/>
              <a:t>But even </a:t>
            </a:r>
            <a:r>
              <a:rPr lang="en-US" sz="3000" b="1" dirty="0">
                <a:solidFill>
                  <a:srgbClr val="C00000"/>
                </a:solidFill>
              </a:rPr>
              <a:t>if we, or an angel </a:t>
            </a:r>
            <a:r>
              <a:rPr lang="en-US" sz="3000" dirty="0"/>
              <a:t>from heaven, preach any other gospel to you </a:t>
            </a:r>
            <a:r>
              <a:rPr lang="en-US" sz="3000" b="1" dirty="0">
                <a:solidFill>
                  <a:srgbClr val="C00000"/>
                </a:solidFill>
              </a:rPr>
              <a:t>than what we have preached to you</a:t>
            </a:r>
            <a:r>
              <a:rPr lang="en-US" sz="3000" dirty="0"/>
              <a:t>, let him be </a:t>
            </a:r>
            <a:r>
              <a:rPr lang="en-US" sz="3000" dirty="0" smtClean="0"/>
              <a:t>accursed” (Gal. 1:8)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72850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ven\AppData\Local\Microsoft\Windows\Temporary Internet Files\Content.IE5\HZGYVHS3\MC90043958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7" y="381380"/>
            <a:ext cx="7644445" cy="60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828800"/>
            <a:ext cx="191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Lord’s Supper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4110" y="2329934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WORSHIP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60960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Singing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81000" y="685800"/>
            <a:ext cx="3515703" cy="461665"/>
          </a:xfrm>
          <a:prstGeom prst="homePlate">
            <a:avLst/>
          </a:prstGeom>
          <a:solidFill>
            <a:srgbClr val="008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Mk</a:t>
            </a:r>
            <a:r>
              <a:rPr lang="fr-FR" sz="2400" b="1" dirty="0"/>
              <a:t>. 14:26; </a:t>
            </a:r>
            <a:r>
              <a:rPr lang="fr-FR" sz="2400" b="1" dirty="0" err="1"/>
              <a:t>Eph</a:t>
            </a:r>
            <a:r>
              <a:rPr lang="fr-FR" sz="2400" b="1" dirty="0"/>
              <a:t>. 5:19; etc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80899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ven\AppData\Local\Microsoft\Windows\Temporary Internet Files\Content.IE5\HZGYVHS3\MC90043958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7" y="381380"/>
            <a:ext cx="7644445" cy="60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828800"/>
            <a:ext cx="191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Lord’s Supper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4110" y="2329934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WORSHIP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60960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Singing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6022266" y="377067"/>
            <a:ext cx="1826334" cy="707231"/>
          </a:xfrm>
          <a:prstGeom prst="downArrowCallout">
            <a:avLst/>
          </a:prstGeom>
          <a:solidFill>
            <a:srgbClr val="CC99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white"/>
                </a:solidFill>
              </a:rPr>
              <a:t>1 Cor. 16:1, 2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1054" y="1762780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Giving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84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ven\AppData\Local\Microsoft\Windows\Temporary Internet Files\Content.IE5\HZGYVHS3\MC90043958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7" y="381380"/>
            <a:ext cx="7644445" cy="60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828800"/>
            <a:ext cx="191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Lord’s Supper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4110" y="2329934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WORSHIP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60960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Singing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5257800" y="5638800"/>
            <a:ext cx="2675989" cy="707231"/>
          </a:xfrm>
          <a:prstGeom prst="upArrowCallout">
            <a:avLst/>
          </a:prstGeom>
          <a:solidFill>
            <a:srgbClr val="99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prstClr val="white"/>
                </a:solidFill>
              </a:rPr>
              <a:t>Acts</a:t>
            </a:r>
            <a:r>
              <a:rPr lang="fr-FR" sz="2400" b="1" dirty="0" smtClean="0">
                <a:solidFill>
                  <a:prstClr val="white"/>
                </a:solidFill>
              </a:rPr>
              <a:t> 1:14; 2:42; etc.</a:t>
            </a: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1054" y="1762780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Giving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3962400"/>
            <a:ext cx="1434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Prayers</a:t>
            </a:r>
            <a:endParaRPr lang="en-U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4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9777" y="381380"/>
            <a:ext cx="7644445" cy="6095239"/>
            <a:chOff x="749777" y="381380"/>
            <a:chExt cx="7644445" cy="6095239"/>
          </a:xfrm>
        </p:grpSpPr>
        <p:pic>
          <p:nvPicPr>
            <p:cNvPr id="4" name="Picture 2" descr="C:\Users\Steven\AppData\Local\Microsoft\Windows\Temporary Internet Files\Content.IE5\HZGYVHS3\MC900439587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7" y="381380"/>
              <a:ext cx="7644445" cy="609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14400" y="1828800"/>
              <a:ext cx="1910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white"/>
                  </a:solidFill>
                </a:rPr>
                <a:t>Lord’s Supper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54110" y="2329934"/>
              <a:ext cx="2004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WORSHIP</a:t>
              </a:r>
              <a:endPara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400" y="609600"/>
              <a:ext cx="12554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white"/>
                  </a:solidFill>
                </a:rPr>
                <a:t>Singing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Up Arrow Callout 7"/>
            <p:cNvSpPr/>
            <p:nvPr/>
          </p:nvSpPr>
          <p:spPr>
            <a:xfrm>
              <a:off x="1143000" y="5638799"/>
              <a:ext cx="2675989" cy="707231"/>
            </a:xfrm>
            <a:prstGeom prst="upArrowCallout">
              <a:avLst/>
            </a:prstGeom>
            <a:solidFill>
              <a:srgbClr val="0066F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sz="2400" b="1" dirty="0" err="1" smtClean="0">
                  <a:solidFill>
                    <a:prstClr val="white"/>
                  </a:solidFill>
                </a:rPr>
                <a:t>Acts</a:t>
              </a:r>
              <a:r>
                <a:rPr lang="fr-FR" sz="2400" b="1" dirty="0" smtClean="0">
                  <a:solidFill>
                    <a:prstClr val="white"/>
                  </a:solidFill>
                </a:rPr>
                <a:t> 2:42; 20:7; etc.</a:t>
              </a:r>
              <a:endParaRPr lang="fr-FR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31054" y="1762780"/>
              <a:ext cx="1122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white"/>
                  </a:solidFill>
                </a:rPr>
                <a:t>Giving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7400" y="3962400"/>
              <a:ext cx="1434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prstClr val="white"/>
                  </a:solidFill>
                </a:rPr>
                <a:t>Prayers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5406" y="3962400"/>
              <a:ext cx="1858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prstClr val="white"/>
                  </a:solidFill>
                </a:rPr>
                <a:t>Preaching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165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7150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Preaching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After The Pattern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399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The word (2 Tim. 4:2; 1 Pet. 4:11)</a:t>
            </a:r>
          </a:p>
          <a:p>
            <a:r>
              <a:rPr lang="en-US" dirty="0" smtClean="0"/>
              <a:t>Public and house studies (Acts 20:20)</a:t>
            </a:r>
          </a:p>
          <a:p>
            <a:r>
              <a:rPr lang="en-US" dirty="0" smtClean="0"/>
              <a:t>The Christ (Acts 8:5)</a:t>
            </a:r>
          </a:p>
          <a:p>
            <a:r>
              <a:rPr lang="en-US" dirty="0"/>
              <a:t>T</a:t>
            </a:r>
            <a:r>
              <a:rPr lang="en-US" dirty="0" smtClean="0"/>
              <a:t>he kingdom (Acts 20:25)</a:t>
            </a:r>
          </a:p>
        </p:txBody>
      </p:sp>
      <p:pic>
        <p:nvPicPr>
          <p:cNvPr id="1026" name="Picture 2" descr="C:\Users\Steven\AppData\Local\Microsoft\Windows\Temporary Internet Files\Content.IE5\Q4ZU0JHE\MP90034139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76200"/>
            <a:ext cx="1066800" cy="1495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1" r="41232" b="14359"/>
          <a:stretch/>
        </p:blipFill>
        <p:spPr bwMode="auto">
          <a:xfrm>
            <a:off x="-304800" y="4334381"/>
            <a:ext cx="3728295" cy="2362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4114800"/>
            <a:ext cx="550662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T</a:t>
            </a:r>
            <a:r>
              <a:rPr lang="en-US" sz="3200" dirty="0" smtClean="0">
                <a:solidFill>
                  <a:prstClr val="white"/>
                </a:solidFill>
              </a:rPr>
              <a:t>he </a:t>
            </a:r>
            <a:r>
              <a:rPr lang="en-US" sz="3200" dirty="0">
                <a:solidFill>
                  <a:prstClr val="white"/>
                </a:solidFill>
              </a:rPr>
              <a:t>whole counsel of God (Acts 20:26, 27)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Expounding the scriptures (Lk. 24:27, 32; Neh. 8:8)</a:t>
            </a:r>
          </a:p>
        </p:txBody>
      </p:sp>
    </p:spTree>
    <p:extLst>
      <p:ext uri="{BB962C8B-B14F-4D97-AF65-F5344CB8AC3E}">
        <p14:creationId xmlns:p14="http://schemas.microsoft.com/office/powerpoint/2010/main" val="2432446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685800"/>
            <a:ext cx="7772400" cy="1362075"/>
          </a:xfrm>
        </p:spPr>
        <p:txBody>
          <a:bodyPr/>
          <a:lstStyle/>
          <a:p>
            <a:pPr algn="r"/>
            <a:r>
              <a:rPr lang="en-U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 Is </a:t>
            </a:r>
            <a:r>
              <a:rPr lang="en-US" sz="9600" cap="none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YOUR </a:t>
            </a:r>
            <a:r>
              <a:rPr lang="en-U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Responsibility to Be A Member </a:t>
            </a:r>
            <a:r>
              <a:rPr lang="en-US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Of A </a:t>
            </a:r>
            <a:r>
              <a:rPr lang="en-US" sz="5400" cap="none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CHURCH WHICH HONORS CHRIST’S PATTERN</a:t>
            </a:r>
            <a:endParaRPr lang="en-US" sz="5400" cap="none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3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15:13, 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aseline="30000" dirty="0">
                <a:solidFill>
                  <a:srgbClr val="C00000"/>
                </a:solidFill>
              </a:rPr>
              <a:t>13</a:t>
            </a:r>
            <a:r>
              <a:rPr lang="en-US" sz="4000" dirty="0"/>
              <a:t>  But He answered and said, "Every plant which My heavenly Father has not planted will be uprooted.</a:t>
            </a:r>
          </a:p>
          <a:p>
            <a:pPr marL="0" indent="0">
              <a:buNone/>
            </a:pPr>
            <a:r>
              <a:rPr lang="en-US" sz="4000" baseline="30000" dirty="0">
                <a:solidFill>
                  <a:srgbClr val="C00000"/>
                </a:solidFill>
              </a:rPr>
              <a:t>14</a:t>
            </a:r>
            <a:r>
              <a:rPr lang="en-US" sz="4000" dirty="0"/>
              <a:t>  "Let them alone. They are blind leaders of the blind. And if the blind leads the blind, both will fall into a ditch</a:t>
            </a:r>
            <a:r>
              <a:rPr lang="en-US" sz="4000" dirty="0" smtClean="0"/>
              <a:t>."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9801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Timothy 1:13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aseline="30000" dirty="0">
                <a:solidFill>
                  <a:srgbClr val="C00000"/>
                </a:solidFill>
              </a:rPr>
              <a:t>13</a:t>
            </a:r>
            <a:r>
              <a:rPr lang="en-US" sz="4000" dirty="0"/>
              <a:t>  </a:t>
            </a: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fast the pattern </a:t>
            </a:r>
            <a:r>
              <a:rPr lang="en-US" sz="4000" dirty="0"/>
              <a:t>of sound words which you have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heard </a:t>
            </a:r>
            <a:r>
              <a:rPr lang="en-US" sz="4000" dirty="0"/>
              <a:t>from me, in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faith </a:t>
            </a:r>
            <a:r>
              <a:rPr lang="en-US" sz="4000" dirty="0"/>
              <a:t>and love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which </a:t>
            </a:r>
            <a:r>
              <a:rPr lang="en-US" sz="4000" dirty="0"/>
              <a:t>are </a:t>
            </a: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</a:t>
            </a: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en-US" sz="4000" dirty="0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67200" y="2590800"/>
            <a:ext cx="4114800" cy="3657600"/>
            <a:chOff x="3886200" y="3581400"/>
            <a:chExt cx="3429000" cy="3276600"/>
          </a:xfrm>
        </p:grpSpPr>
        <p:sp>
          <p:nvSpPr>
            <p:cNvPr id="2" name="Oval 1"/>
            <p:cNvSpPr/>
            <p:nvPr/>
          </p:nvSpPr>
          <p:spPr>
            <a:xfrm>
              <a:off x="3886200" y="3581400"/>
              <a:ext cx="3429000" cy="32766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 CHRIST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34520" y="4288722"/>
              <a:ext cx="253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4">
                      <a:lumMod val="50000"/>
                    </a:schemeClr>
                  </a:solidFill>
                </a:rPr>
                <a:t>Paul’s Preaching</a:t>
              </a:r>
              <a:endParaRPr lang="en-US" sz="2800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4930" y="5486400"/>
              <a:ext cx="21315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00"/>
                  </a:solidFill>
                </a:rPr>
                <a:t>Pattern of</a:t>
              </a:r>
              <a:br>
                <a:rPr lang="en-US" sz="2800" i="1" dirty="0" smtClean="0">
                  <a:solidFill>
                    <a:srgbClr val="FFFF00"/>
                  </a:solidFill>
                </a:rPr>
              </a:br>
              <a:r>
                <a:rPr lang="en-US" sz="2800" i="1" dirty="0" smtClean="0">
                  <a:solidFill>
                    <a:srgbClr val="FFFF00"/>
                  </a:solidFill>
                </a:rPr>
                <a:t>Sound Words</a:t>
              </a:r>
              <a:endParaRPr lang="en-US" sz="2800" i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4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772400" cy="3048000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en-US" sz="11500" b="0" cap="none" dirty="0" smtClean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RE</a:t>
            </a:r>
            <a:r>
              <a:rPr lang="en-US" sz="11500" b="0" cap="none" dirty="0" smtClean="0">
                <a:ln w="38100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VIEW</a:t>
            </a:r>
            <a:endParaRPr lang="en-US" sz="11500" b="0" cap="none" dirty="0">
              <a:ln w="38100"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15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To</a:t>
            </a:r>
            <a:r>
              <a:rPr lang="en-US" sz="3200" spc="-15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600" b="1" spc="-1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Successfully Follow </a:t>
            </a:r>
            <a:r>
              <a:rPr lang="en-US" sz="4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PATTERN:</a:t>
            </a:r>
            <a:endParaRPr lang="en-US" sz="4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currently exist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deliberately revealed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understandable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intended for others to observe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must be adopted and obeyed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</a:t>
            </a:r>
            <a:r>
              <a:rPr lang="en-US" dirty="0" smtClean="0"/>
              <a:t>can only be met with an </a:t>
            </a:r>
            <a:r>
              <a:rPr lang="en-US" dirty="0"/>
              <a:t>approved agreement when </a:t>
            </a:r>
            <a:r>
              <a:rPr lang="en-US" dirty="0" smtClean="0"/>
              <a:t>fully replicated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ven\AppData\Local\Microsoft\Windows\Temporary Internet Files\Content.IE5\HZGYVHS3\MC90043958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7" y="381380"/>
            <a:ext cx="7644445" cy="60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828800"/>
            <a:ext cx="191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Lord’s Supper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329934"/>
            <a:ext cx="179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747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>
                  <a:noFill/>
                </a:ln>
                <a:solidFill>
                  <a:schemeClr val="tx1"/>
                </a:solidFill>
              </a:rPr>
              <a:t>Since The </a:t>
            </a:r>
            <a:r>
              <a:rPr lang="en-US" sz="3600" dirty="0" smtClean="0">
                <a:ln>
                  <a:noFill/>
                </a:ln>
                <a:solidFill>
                  <a:srgbClr val="C00000"/>
                </a:solidFill>
              </a:rPr>
              <a:t>New Testament</a:t>
            </a:r>
            <a:r>
              <a:rPr lang="en-US" sz="3600" dirty="0" smtClean="0">
                <a:ln>
                  <a:noFill/>
                </a:ln>
                <a:solidFill>
                  <a:schemeClr val="tx1"/>
                </a:solidFill>
              </a:rPr>
              <a:t> Is Our Pattern</a:t>
            </a:r>
            <a:endParaRPr lang="en-US" sz="36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 is a pattern for:</a:t>
            </a:r>
          </a:p>
          <a:p>
            <a:r>
              <a:rPr lang="en-US" dirty="0" smtClean="0"/>
              <a:t>The worship of the church</a:t>
            </a:r>
            <a:r>
              <a:rPr lang="en-US" dirty="0"/>
              <a:t> </a:t>
            </a:r>
            <a:r>
              <a:rPr lang="en-US" dirty="0" smtClean="0"/>
              <a:t>(Jn. 4:23, 24)</a:t>
            </a:r>
          </a:p>
          <a:p>
            <a:pPr marL="457200" lvl="1" indent="0">
              <a:buNone/>
            </a:pPr>
            <a:r>
              <a:rPr lang="en-US" dirty="0" smtClean="0"/>
              <a:t>Observing the Lord’s Supper (Acts 2:42; 20:7)</a:t>
            </a:r>
          </a:p>
          <a:p>
            <a:pPr marL="1371600" lvl="2" indent="-514350"/>
            <a:r>
              <a:rPr lang="en-US" dirty="0"/>
              <a:t>Memorial</a:t>
            </a:r>
          </a:p>
          <a:p>
            <a:pPr marL="1371600" lvl="2" indent="-514350"/>
            <a:r>
              <a:rPr lang="en-US" dirty="0" smtClean="0"/>
              <a:t>Unleavened bread</a:t>
            </a:r>
          </a:p>
          <a:p>
            <a:pPr marL="1371600" lvl="2" indent="-514350"/>
            <a:r>
              <a:rPr lang="en-US" dirty="0" smtClean="0"/>
              <a:t>Fruit of the vine</a:t>
            </a:r>
          </a:p>
          <a:p>
            <a:pPr marL="1371600" lvl="2" indent="-514350"/>
            <a:r>
              <a:rPr lang="en-US" dirty="0" smtClean="0"/>
              <a:t>Taken in kingdom</a:t>
            </a:r>
          </a:p>
          <a:p>
            <a:pPr marL="1371600" lvl="2" indent="-514350"/>
            <a:r>
              <a:rPr lang="en-US" dirty="0" smtClean="0"/>
              <a:t>In the local assembly</a:t>
            </a:r>
          </a:p>
          <a:p>
            <a:pPr marL="1371600" lvl="2" indent="-514350"/>
            <a:r>
              <a:rPr lang="en-US" dirty="0" smtClean="0"/>
              <a:t>On the first day of the</a:t>
            </a:r>
            <a:br>
              <a:rPr lang="en-US" dirty="0" smtClean="0"/>
            </a:br>
            <a:r>
              <a:rPr lang="en-US" dirty="0" smtClean="0"/>
              <a:t>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" r="11332" b="9624"/>
          <a:stretch/>
        </p:blipFill>
        <p:spPr>
          <a:xfrm>
            <a:off x="5029200" y="3446253"/>
            <a:ext cx="3675529" cy="2761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3260" y="3286587"/>
            <a:ext cx="3867407" cy="42133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2700">
                  <a:noFill/>
                </a:ln>
                <a:solidFill>
                  <a:srgbClr val="FF0000"/>
                </a:solidFill>
              </a:rPr>
              <a:t>LK 22:19</a:t>
            </a:r>
            <a:endParaRPr lang="en-US" sz="2400" b="1" dirty="0">
              <a:ln w="1270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0449" y="3707920"/>
            <a:ext cx="3867407" cy="7461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2700">
                  <a:noFill/>
                </a:ln>
                <a:solidFill>
                  <a:srgbClr val="FF0000"/>
                </a:solidFill>
              </a:rPr>
              <a:t>MK 14:12-25</a:t>
            </a:r>
            <a:endParaRPr lang="en-US" sz="2400" b="1" dirty="0">
              <a:ln w="1270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454106"/>
            <a:ext cx="3867407" cy="42133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2700">
                  <a:noFill/>
                </a:ln>
                <a:solidFill>
                  <a:srgbClr val="FF0000"/>
                </a:solidFill>
              </a:rPr>
              <a:t>MK 14:25</a:t>
            </a:r>
            <a:endParaRPr lang="en-US" sz="2400" b="1" dirty="0">
              <a:ln w="1270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870973"/>
            <a:ext cx="3867407" cy="42133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2700">
                  <a:noFill/>
                </a:ln>
                <a:solidFill>
                  <a:srgbClr val="FF0000"/>
                </a:solidFill>
              </a:rPr>
              <a:t>1COR 11:18-26</a:t>
            </a:r>
            <a:endParaRPr lang="en-US" sz="2400" b="1" dirty="0">
              <a:ln w="1270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5282242"/>
            <a:ext cx="3867407" cy="90788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2700">
                  <a:noFill/>
                </a:ln>
                <a:solidFill>
                  <a:srgbClr val="FF0000"/>
                </a:solidFill>
              </a:rPr>
              <a:t>ACTS 20:7-12</a:t>
            </a:r>
            <a:endParaRPr lang="en-US" sz="2400" b="1" dirty="0">
              <a:ln w="1270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3260" y="3286586"/>
            <a:ext cx="3887147" cy="2920797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98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Churches Violate The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Catholics</a:t>
            </a:r>
          </a:p>
          <a:p>
            <a:pPr lvl="1"/>
            <a:r>
              <a:rPr lang="en-US" dirty="0" smtClean="0"/>
              <a:t>Many members partake of only the bread while the priests partakes of both the bread and cup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Various Denominations</a:t>
            </a:r>
          </a:p>
          <a:p>
            <a:pPr lvl="1"/>
            <a:r>
              <a:rPr lang="en-US" dirty="0" smtClean="0"/>
              <a:t>Offer the Lord’s Supper at all different times (Saturday, quarterly,  annually)</a:t>
            </a:r>
          </a:p>
          <a:p>
            <a:pPr lvl="1"/>
            <a:r>
              <a:rPr lang="en-US" dirty="0" smtClean="0"/>
              <a:t>Jehovah’s Witnesses seek to offer it on the actual Passover date which violates Acts 2:42; 20:6, 7</a:t>
            </a:r>
          </a:p>
          <a:p>
            <a:pPr lvl="1"/>
            <a:r>
              <a:rPr lang="en-US" dirty="0" smtClean="0"/>
              <a:t>change the elements (leavened bread, alcoholic wine, water)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7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Mormons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 smtClean="0">
                <a:solidFill>
                  <a:schemeClr val="tx1"/>
                </a:solidFill>
              </a:rPr>
              <a:t>Use water and bread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“For</a:t>
            </a:r>
            <a:r>
              <a:rPr lang="en-US" dirty="0">
                <a:solidFill>
                  <a:schemeClr val="tx1"/>
                </a:solidFill>
              </a:rPr>
              <a:t>, behold, I say unto you, that it </a:t>
            </a:r>
            <a:r>
              <a:rPr lang="en-US" dirty="0" err="1">
                <a:solidFill>
                  <a:schemeClr val="tx1"/>
                </a:solidFill>
              </a:rPr>
              <a:t>mattereth</a:t>
            </a:r>
            <a:r>
              <a:rPr lang="en-US" dirty="0">
                <a:solidFill>
                  <a:schemeClr val="tx1"/>
                </a:solidFill>
              </a:rPr>
              <a:t> not what ye </a:t>
            </a:r>
            <a:r>
              <a:rPr lang="en-US" dirty="0" smtClean="0">
                <a:solidFill>
                  <a:schemeClr val="tx1"/>
                </a:solidFill>
              </a:rPr>
              <a:t>shall eat</a:t>
            </a:r>
            <a:r>
              <a:rPr lang="en-US" dirty="0">
                <a:solidFill>
                  <a:schemeClr val="tx1"/>
                </a:solidFill>
              </a:rPr>
              <a:t> or what ye shall drink when ye partake of the sacrament, if it so be that ye do it with an eye single to my </a:t>
            </a:r>
            <a:r>
              <a:rPr lang="en-US" dirty="0" smtClean="0">
                <a:solidFill>
                  <a:schemeClr val="tx1"/>
                </a:solidFill>
              </a:rPr>
              <a:t>glory—remembering unto </a:t>
            </a:r>
            <a:r>
              <a:rPr lang="en-US" dirty="0">
                <a:solidFill>
                  <a:schemeClr val="tx1"/>
                </a:solidFill>
              </a:rPr>
              <a:t>the Father my body which was laid down for you, and </a:t>
            </a:r>
            <a:r>
              <a:rPr lang="en-US" dirty="0" smtClean="0">
                <a:solidFill>
                  <a:schemeClr val="tx1"/>
                </a:solidFill>
              </a:rPr>
              <a:t>my blood</a:t>
            </a:r>
            <a:r>
              <a:rPr lang="en-US" dirty="0">
                <a:solidFill>
                  <a:schemeClr val="tx1"/>
                </a:solidFill>
              </a:rPr>
              <a:t> which was shed for the remission of your </a:t>
            </a:r>
            <a:r>
              <a:rPr lang="en-US" dirty="0" smtClean="0">
                <a:solidFill>
                  <a:schemeClr val="tx1"/>
                </a:solidFill>
              </a:rPr>
              <a:t>sins” </a:t>
            </a:r>
            <a:r>
              <a:rPr lang="en-US" sz="2200" dirty="0" smtClean="0">
                <a:solidFill>
                  <a:schemeClr val="tx1"/>
                </a:solidFill>
              </a:rPr>
              <a:t>(Doctrines and Covenants 27:2)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Water is now used instead of wine in the sacramental services of the Church” </a:t>
            </a:r>
            <a:r>
              <a:rPr lang="en-US" sz="2400" i="1" dirty="0" smtClean="0">
                <a:solidFill>
                  <a:schemeClr val="tx1"/>
                </a:solidFill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hlinkClick r:id="rId4"/>
              </a:rPr>
              <a:t>www.lds.org/scriptures/dc-testament/dc/27?lang=eng</a:t>
            </a:r>
            <a:r>
              <a:rPr lang="en-US" sz="2400" i="1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18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Paul </a:t>
            </a:r>
            <a:r>
              <a:rPr lang="en-US" dirty="0" smtClean="0">
                <a:ln>
                  <a:noFill/>
                </a:ln>
                <a:solidFill>
                  <a:srgbClr val="C00000"/>
                </a:solidFill>
              </a:rPr>
              <a:t>Versus</a:t>
            </a:r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 Mormon’s </a:t>
            </a:r>
            <a:r>
              <a:rPr lang="en-US" dirty="0" err="1" smtClean="0">
                <a:ln>
                  <a:noFill/>
                </a:ln>
                <a:solidFill>
                  <a:schemeClr val="tx1"/>
                </a:solidFill>
              </a:rPr>
              <a:t>Moroni</a:t>
            </a:r>
            <a:endParaRPr lang="en-US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Mormons</a:t>
            </a:r>
            <a:r>
              <a:rPr lang="en-US" dirty="0" smtClean="0"/>
              <a:t>: “…it </a:t>
            </a:r>
            <a:r>
              <a:rPr lang="en-US" dirty="0" err="1"/>
              <a:t>mattereth</a:t>
            </a:r>
            <a:r>
              <a:rPr lang="en-US" dirty="0"/>
              <a:t> not what ye shall eat or what ye shall drink when ye partake of the </a:t>
            </a:r>
            <a:r>
              <a:rPr lang="en-US" dirty="0" smtClean="0"/>
              <a:t>sacrament…” (DC 27:2)</a:t>
            </a:r>
          </a:p>
          <a:p>
            <a:pPr marL="0" indent="0">
              <a:buNone/>
            </a:pPr>
            <a:r>
              <a:rPr lang="en-US" b="1" dirty="0"/>
              <a:t>Paul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3000" dirty="0"/>
              <a:t>“For as often as you eat </a:t>
            </a:r>
            <a:r>
              <a:rPr lang="en-US" sz="3000" dirty="0">
                <a:solidFill>
                  <a:srgbClr val="C00000"/>
                </a:solidFill>
              </a:rPr>
              <a:t>this bread </a:t>
            </a:r>
            <a:r>
              <a:rPr lang="en-US" sz="3000" dirty="0"/>
              <a:t>and drink </a:t>
            </a:r>
            <a:r>
              <a:rPr lang="en-US" sz="3000" dirty="0">
                <a:solidFill>
                  <a:srgbClr val="C00000"/>
                </a:solidFill>
              </a:rPr>
              <a:t>this cup</a:t>
            </a:r>
            <a:r>
              <a:rPr lang="en-US" sz="3000" dirty="0"/>
              <a:t>, you proclaim the Lord’s death till He </a:t>
            </a:r>
            <a:r>
              <a:rPr lang="en-US" sz="3000" dirty="0" smtClean="0"/>
              <a:t>comes” (1 Cor. 11:26)</a:t>
            </a:r>
          </a:p>
          <a:p>
            <a:pPr lvl="1"/>
            <a:r>
              <a:rPr lang="en-US" sz="3000" b="1" dirty="0" smtClean="0">
                <a:solidFill>
                  <a:srgbClr val="C00000"/>
                </a:solidFill>
              </a:rPr>
              <a:t>No authority for any other kind than “this bread” and “this cup” to proclaim the Lord’s death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71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Paul </a:t>
            </a:r>
            <a:r>
              <a:rPr lang="en-US" dirty="0">
                <a:ln>
                  <a:noFill/>
                </a:ln>
                <a:solidFill>
                  <a:srgbClr val="C00000"/>
                </a:solidFill>
              </a:rPr>
              <a:t>Versus</a:t>
            </a:r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 Mormon’s </a:t>
            </a:r>
            <a:r>
              <a:rPr lang="en-US" dirty="0" err="1">
                <a:ln>
                  <a:noFill/>
                </a:ln>
                <a:solidFill>
                  <a:schemeClr val="tx1"/>
                </a:solidFill>
              </a:rPr>
              <a:t>Moroni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Mormons</a:t>
            </a:r>
            <a:r>
              <a:rPr lang="en-US" dirty="0" smtClean="0"/>
              <a:t>: “…it </a:t>
            </a:r>
            <a:r>
              <a:rPr lang="en-US" dirty="0" err="1"/>
              <a:t>mattereth</a:t>
            </a:r>
            <a:r>
              <a:rPr lang="en-US" dirty="0"/>
              <a:t> not what ye shall eat or what ye shall drink when ye partake of the </a:t>
            </a:r>
            <a:r>
              <a:rPr lang="en-US" dirty="0" smtClean="0"/>
              <a:t>sacrament…” (DC 27:2)</a:t>
            </a:r>
          </a:p>
          <a:p>
            <a:pPr marL="0" indent="0">
              <a:buNone/>
            </a:pPr>
            <a:r>
              <a:rPr lang="en-US" b="1" dirty="0"/>
              <a:t>Paul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3000" dirty="0"/>
              <a:t>“For he who eats and drinks in an </a:t>
            </a:r>
            <a:r>
              <a:rPr lang="en-US" sz="3000" dirty="0">
                <a:solidFill>
                  <a:srgbClr val="C00000"/>
                </a:solidFill>
              </a:rPr>
              <a:t>unworthy manner</a:t>
            </a:r>
            <a:r>
              <a:rPr lang="en-US" sz="3000" dirty="0"/>
              <a:t> eats and drinks judgment to himself, not discerning the Lord’s </a:t>
            </a:r>
            <a:r>
              <a:rPr lang="en-US" sz="3000" dirty="0" smtClean="0"/>
              <a:t>body” (1 Cor. 11:29)</a:t>
            </a:r>
          </a:p>
          <a:p>
            <a:pPr lvl="1"/>
            <a:r>
              <a:rPr lang="en-US" sz="3000" b="1" dirty="0" smtClean="0">
                <a:solidFill>
                  <a:srgbClr val="C00000"/>
                </a:solidFill>
              </a:rPr>
              <a:t>The manner in which the Supper is taken does matter!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75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452</Words>
  <Application>Microsoft Office PowerPoint</Application>
  <PresentationFormat>On-screen Show (4:3)</PresentationFormat>
  <Paragraphs>108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Berlin Sans FB Demi</vt:lpstr>
      <vt:lpstr>Arial Black</vt:lpstr>
      <vt:lpstr>Calibri</vt:lpstr>
      <vt:lpstr>1_Office Theme</vt:lpstr>
      <vt:lpstr>The New Testament IS A PATTERN</vt:lpstr>
      <vt:lpstr>REVIEW</vt:lpstr>
      <vt:lpstr>To Successfully Follow THE PATTERN:</vt:lpstr>
      <vt:lpstr>PowerPoint Presentation</vt:lpstr>
      <vt:lpstr>Since The New Testament Is Our Pattern</vt:lpstr>
      <vt:lpstr>How Churches Violate The Pattern</vt:lpstr>
      <vt:lpstr>Mormons</vt:lpstr>
      <vt:lpstr>Paul Versus Mormon’s Moroni</vt:lpstr>
      <vt:lpstr>Paul Versus Mormon’s Moroni</vt:lpstr>
      <vt:lpstr>Paul Versus Mormon’s Moroni</vt:lpstr>
      <vt:lpstr>Paul Versus Mormon’s Moroni</vt:lpstr>
      <vt:lpstr>PowerPoint Presentation</vt:lpstr>
      <vt:lpstr>PowerPoint Presentation</vt:lpstr>
      <vt:lpstr>PowerPoint Presentation</vt:lpstr>
      <vt:lpstr>PowerPoint Presentation</vt:lpstr>
      <vt:lpstr>Preaching After The Pattern</vt:lpstr>
      <vt:lpstr>It Is YOUR Responsibility to Be A Member Of A CHURCH WHICH HONORS CHRIST’S PATTERN</vt:lpstr>
      <vt:lpstr>Matthew 15:13, 14</vt:lpstr>
      <vt:lpstr>2 Timothy 1:13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New Testament A PATTERN?</dc:title>
  <dc:creator>Steven J. Wallace</dc:creator>
  <cp:lastModifiedBy>Steven J. Wallace</cp:lastModifiedBy>
  <cp:revision>158</cp:revision>
  <dcterms:created xsi:type="dcterms:W3CDTF">2014-04-01T21:11:41Z</dcterms:created>
  <dcterms:modified xsi:type="dcterms:W3CDTF">2014-08-16T19:40:19Z</dcterms:modified>
</cp:coreProperties>
</file>